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D3412-AAE7-ED8E-94A3-93F8BBC722BE}" v="7" dt="2024-02-22T05:46:57.875"/>
    <p1510:client id="{CC1A85E5-0545-959F-2F05-DC62E50F5F09}" v="104" dt="2024-02-21T10:03:29.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63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4/15/2024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extLst>
      <p:ext uri="{BB962C8B-B14F-4D97-AF65-F5344CB8AC3E}">
        <p14:creationId xmlns:p14="http://schemas.microsoft.com/office/powerpoint/2010/main" val="3893556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D1FFAD6-F090-4B1F-B087-FB5923C89786}"/>
              </a:ext>
            </a:extLst>
          </p:cNvPr>
          <p:cNvSpPr>
            <a:spLocks noGrp="1"/>
          </p:cNvSpPr>
          <p:nvPr>
            <p:ph type="dt" sz="half" idx="10"/>
          </p:nvPr>
        </p:nvSpPr>
        <p:spPr/>
        <p:txBody>
          <a:bodyPr/>
          <a:lstStyle/>
          <a:p>
            <a:fld id="{E2D8FADD-6202-4527-A926-D42CDB9819F7}" type="datetime1">
              <a:rPr lang="en-US" smtClean="0"/>
              <a:pPr/>
              <a:t>4/15/2024</a:t>
            </a:fld>
            <a:endParaRPr lang="en-US"/>
          </a:p>
        </p:txBody>
      </p:sp>
      <p:sp>
        <p:nvSpPr>
          <p:cNvPr id="5" name="Footer Placeholder 4">
            <a:extLst>
              <a:ext uri="{FF2B5EF4-FFF2-40B4-BE49-F238E27FC236}">
                <a16:creationId xmlns:a16="http://schemas.microsoft.com/office/drawing/2014/main" xmlns=""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37AA4AC-5189-4F6F-96D0-3BF9753A6455}"/>
              </a:ext>
            </a:extLst>
          </p:cNvPr>
          <p:cNvSpPr>
            <a:spLocks noGrp="1"/>
          </p:cNvSpPr>
          <p:nvPr>
            <p:ph type="dt" sz="half" idx="10"/>
          </p:nvPr>
        </p:nvSpPr>
        <p:spPr/>
        <p:txBody>
          <a:bodyPr/>
          <a:lstStyle/>
          <a:p>
            <a:fld id="{2E6ABFAD-102A-4B04-ABB2-230A8C1C7AF1}" type="datetime1">
              <a:rPr lang="en-US" smtClean="0"/>
              <a:pPr/>
              <a:t>4/15/2024</a:t>
            </a:fld>
            <a:endParaRPr lang="en-US"/>
          </a:p>
        </p:txBody>
      </p:sp>
      <p:sp>
        <p:nvSpPr>
          <p:cNvPr id="5" name="Footer Placeholder 4">
            <a:extLst>
              <a:ext uri="{FF2B5EF4-FFF2-40B4-BE49-F238E27FC236}">
                <a16:creationId xmlns:a16="http://schemas.microsoft.com/office/drawing/2014/main" xmlns=""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98968D2-07D2-480B-A9A6-5E51B356B07D}"/>
              </a:ext>
            </a:extLst>
          </p:cNvPr>
          <p:cNvSpPr>
            <a:spLocks noGrp="1"/>
          </p:cNvSpPr>
          <p:nvPr>
            <p:ph type="dt" sz="half" idx="10"/>
          </p:nvPr>
        </p:nvSpPr>
        <p:spPr/>
        <p:txBody>
          <a:bodyPr/>
          <a:lstStyle/>
          <a:p>
            <a:fld id="{0BEE4F76-CFCD-4DBF-BCDE-390366D33731}" type="datetime1">
              <a:rPr lang="en-US" smtClean="0"/>
              <a:pPr/>
              <a:t>4/15/2024</a:t>
            </a:fld>
            <a:endParaRPr lang="en-US"/>
          </a:p>
        </p:txBody>
      </p:sp>
      <p:sp>
        <p:nvSpPr>
          <p:cNvPr id="5" name="Footer Placeholder 4">
            <a:extLst>
              <a:ext uri="{FF2B5EF4-FFF2-40B4-BE49-F238E27FC236}">
                <a16:creationId xmlns:a16="http://schemas.microsoft.com/office/drawing/2014/main" xmlns=""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9A475B-E950-4954-BF58-8F6F00B1DDBF}"/>
              </a:ext>
            </a:extLst>
          </p:cNvPr>
          <p:cNvSpPr>
            <a:spLocks noGrp="1"/>
          </p:cNvSpPr>
          <p:nvPr>
            <p:ph type="dt" sz="half" idx="10"/>
          </p:nvPr>
        </p:nvSpPr>
        <p:spPr/>
        <p:txBody>
          <a:bodyPr/>
          <a:lstStyle/>
          <a:p>
            <a:fld id="{CA3A438B-353E-4C33-B434-197AEABDC4F2}" type="datetime1">
              <a:rPr lang="en-US" smtClean="0"/>
              <a:pPr/>
              <a:t>4/15/2024</a:t>
            </a:fld>
            <a:endParaRPr lang="en-US"/>
          </a:p>
        </p:txBody>
      </p:sp>
      <p:sp>
        <p:nvSpPr>
          <p:cNvPr id="5" name="Footer Placeholder 4">
            <a:extLst>
              <a:ext uri="{FF2B5EF4-FFF2-40B4-BE49-F238E27FC236}">
                <a16:creationId xmlns:a16="http://schemas.microsoft.com/office/drawing/2014/main" xmlns=""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FD3DD71-4E5A-4CA7-AEC2-955BA3EC921A}"/>
              </a:ext>
            </a:extLst>
          </p:cNvPr>
          <p:cNvSpPr>
            <a:spLocks noGrp="1"/>
          </p:cNvSpPr>
          <p:nvPr>
            <p:ph type="dt" sz="half" idx="10"/>
          </p:nvPr>
        </p:nvSpPr>
        <p:spPr/>
        <p:txBody>
          <a:bodyPr/>
          <a:lstStyle/>
          <a:p>
            <a:fld id="{74189231-F571-469A-91A9-E7737FABA7E9}" type="datetime1">
              <a:rPr lang="en-US" smtClean="0"/>
              <a:pPr/>
              <a:t>4/15/2024</a:t>
            </a:fld>
            <a:endParaRPr lang="en-US"/>
          </a:p>
        </p:txBody>
      </p:sp>
      <p:sp>
        <p:nvSpPr>
          <p:cNvPr id="5" name="Footer Placeholder 4">
            <a:extLst>
              <a:ext uri="{FF2B5EF4-FFF2-40B4-BE49-F238E27FC236}">
                <a16:creationId xmlns:a16="http://schemas.microsoft.com/office/drawing/2014/main" xmlns=""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xmlns=""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05EE82D-CC38-4581-9AA3-14139CC12088}"/>
              </a:ext>
            </a:extLst>
          </p:cNvPr>
          <p:cNvSpPr>
            <a:spLocks noGrp="1"/>
          </p:cNvSpPr>
          <p:nvPr>
            <p:ph type="dt" sz="half" idx="10"/>
          </p:nvPr>
        </p:nvSpPr>
        <p:spPr/>
        <p:txBody>
          <a:bodyPr/>
          <a:lstStyle/>
          <a:p>
            <a:fld id="{8645B47F-C42C-4E6F-AB73-530F46A47C50}" type="datetime1">
              <a:rPr lang="en-US" smtClean="0"/>
              <a:pPr/>
              <a:t>4/15/2024</a:t>
            </a:fld>
            <a:endParaRPr lang="en-US"/>
          </a:p>
        </p:txBody>
      </p:sp>
      <p:sp>
        <p:nvSpPr>
          <p:cNvPr id="6" name="Footer Placeholder 5">
            <a:extLst>
              <a:ext uri="{FF2B5EF4-FFF2-40B4-BE49-F238E27FC236}">
                <a16:creationId xmlns:a16="http://schemas.microsoft.com/office/drawing/2014/main" xmlns=""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xmlns=""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928C91F-15D8-4192-B91A-223002E2620C}"/>
              </a:ext>
            </a:extLst>
          </p:cNvPr>
          <p:cNvSpPr>
            <a:spLocks noGrp="1"/>
          </p:cNvSpPr>
          <p:nvPr>
            <p:ph type="dt" sz="half" idx="10"/>
          </p:nvPr>
        </p:nvSpPr>
        <p:spPr/>
        <p:txBody>
          <a:bodyPr/>
          <a:lstStyle/>
          <a:p>
            <a:fld id="{A4409137-C597-451C-AA5B-0CA6CCA56DF3}" type="datetime1">
              <a:rPr lang="en-US" smtClean="0"/>
              <a:pPr/>
              <a:t>4/15/2024</a:t>
            </a:fld>
            <a:endParaRPr lang="en-US"/>
          </a:p>
        </p:txBody>
      </p:sp>
      <p:sp>
        <p:nvSpPr>
          <p:cNvPr id="8" name="Footer Placeholder 7">
            <a:extLst>
              <a:ext uri="{FF2B5EF4-FFF2-40B4-BE49-F238E27FC236}">
                <a16:creationId xmlns:a16="http://schemas.microsoft.com/office/drawing/2014/main" xmlns=""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xmlns=""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72A98F-5206-488B-B0F6-73EB52F80A37}"/>
              </a:ext>
            </a:extLst>
          </p:cNvPr>
          <p:cNvSpPr>
            <a:spLocks noGrp="1"/>
          </p:cNvSpPr>
          <p:nvPr>
            <p:ph type="dt" sz="half" idx="10"/>
          </p:nvPr>
        </p:nvSpPr>
        <p:spPr/>
        <p:txBody>
          <a:bodyPr/>
          <a:lstStyle/>
          <a:p>
            <a:fld id="{F392B6CF-B624-449C-A6BA-FAB3DB1042C2}" type="datetime1">
              <a:rPr lang="en-US" smtClean="0"/>
              <a:pPr/>
              <a:t>4/15/2024</a:t>
            </a:fld>
            <a:endParaRPr lang="en-US"/>
          </a:p>
        </p:txBody>
      </p:sp>
      <p:sp>
        <p:nvSpPr>
          <p:cNvPr id="4" name="Footer Placeholder 3">
            <a:extLst>
              <a:ext uri="{FF2B5EF4-FFF2-40B4-BE49-F238E27FC236}">
                <a16:creationId xmlns:a16="http://schemas.microsoft.com/office/drawing/2014/main" xmlns=""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xmlns=""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239AD66-C890-45B3-960D-78ED6E4C653F}"/>
              </a:ext>
            </a:extLst>
          </p:cNvPr>
          <p:cNvSpPr>
            <a:spLocks noGrp="1"/>
          </p:cNvSpPr>
          <p:nvPr>
            <p:ph type="dt" sz="half" idx="10"/>
          </p:nvPr>
        </p:nvSpPr>
        <p:spPr/>
        <p:txBody>
          <a:bodyPr/>
          <a:lstStyle/>
          <a:p>
            <a:fld id="{171EA0EB-845D-4CA1-885D-6F096FD81E39}" type="datetime1">
              <a:rPr lang="en-US" smtClean="0"/>
              <a:pPr/>
              <a:t>4/15/2024</a:t>
            </a:fld>
            <a:endParaRPr lang="en-US"/>
          </a:p>
        </p:txBody>
      </p:sp>
      <p:sp>
        <p:nvSpPr>
          <p:cNvPr id="3" name="Footer Placeholder 2">
            <a:extLst>
              <a:ext uri="{FF2B5EF4-FFF2-40B4-BE49-F238E27FC236}">
                <a16:creationId xmlns:a16="http://schemas.microsoft.com/office/drawing/2014/main" xmlns=""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xmlns=""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6BDA586-6472-497B-902D-A14C96DE7894}"/>
              </a:ext>
            </a:extLst>
          </p:cNvPr>
          <p:cNvSpPr>
            <a:spLocks noGrp="1"/>
          </p:cNvSpPr>
          <p:nvPr>
            <p:ph type="dt" sz="half" idx="10"/>
          </p:nvPr>
        </p:nvSpPr>
        <p:spPr/>
        <p:txBody>
          <a:bodyPr/>
          <a:lstStyle/>
          <a:p>
            <a:fld id="{034586C9-C8D5-4804-B4A7-343C05555BF9}" type="datetime1">
              <a:rPr lang="en-US" smtClean="0"/>
              <a:pPr/>
              <a:t>4/15/2024</a:t>
            </a:fld>
            <a:endParaRPr lang="en-US"/>
          </a:p>
        </p:txBody>
      </p:sp>
      <p:sp>
        <p:nvSpPr>
          <p:cNvPr id="6" name="Footer Placeholder 5">
            <a:extLst>
              <a:ext uri="{FF2B5EF4-FFF2-40B4-BE49-F238E27FC236}">
                <a16:creationId xmlns:a16="http://schemas.microsoft.com/office/drawing/2014/main" xmlns=""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xmlns=""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52C78FC-44EE-4577-85E7-C84FE3361620}"/>
              </a:ext>
            </a:extLst>
          </p:cNvPr>
          <p:cNvSpPr>
            <a:spLocks noGrp="1"/>
          </p:cNvSpPr>
          <p:nvPr>
            <p:ph type="dt" sz="half" idx="10"/>
          </p:nvPr>
        </p:nvSpPr>
        <p:spPr/>
        <p:txBody>
          <a:bodyPr/>
          <a:lstStyle/>
          <a:p>
            <a:fld id="{C678801E-C1A2-4C46-B404-CC030D4B77C7}" type="datetime1">
              <a:rPr lang="en-US" smtClean="0"/>
              <a:pPr/>
              <a:t>4/15/2024</a:t>
            </a:fld>
            <a:endParaRPr lang="en-US"/>
          </a:p>
        </p:txBody>
      </p:sp>
      <p:sp>
        <p:nvSpPr>
          <p:cNvPr id="6" name="Footer Placeholder 5">
            <a:extLst>
              <a:ext uri="{FF2B5EF4-FFF2-40B4-BE49-F238E27FC236}">
                <a16:creationId xmlns:a16="http://schemas.microsoft.com/office/drawing/2014/main" xmlns=""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xmlns=""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4/15/2024</a:t>
            </a:fld>
            <a:endParaRPr lang="en-US"/>
          </a:p>
        </p:txBody>
      </p:sp>
      <p:sp>
        <p:nvSpPr>
          <p:cNvPr id="5" name="Footer Placeholder 4">
            <a:extLst>
              <a:ext uri="{FF2B5EF4-FFF2-40B4-BE49-F238E27FC236}">
                <a16:creationId xmlns:a16="http://schemas.microsoft.com/office/drawing/2014/main" xmlns=""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xmlns=""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xmlns=""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xmlns="" id="{DD5ED4C6-E73E-CA51-07C0-79D3AF00936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xmlns="" id="{2E144495-634A-C809-8CA1-F49D84D290EF}"/>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xmlns="" id="{86521D76-69DF-C62E-9B6E-C1301F378A5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xmlns="" id="{C9F26E82-82DE-EE39-DD5A-6EF886B7DE03}"/>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KARHTIJIIV/KARTHICK-au922221105004.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A11E26-4C38-41A6-9857-11032CEECD80}"/>
              </a:ext>
            </a:extLst>
          </p:cNvPr>
          <p:cNvSpPr>
            <a:spLocks noGrp="1"/>
          </p:cNvSpPr>
          <p:nvPr>
            <p:ph type="ctrTitle"/>
          </p:nvPr>
        </p:nvSpPr>
        <p:spPr>
          <a:xfrm>
            <a:off x="1359108" y="1821635"/>
            <a:ext cx="9144000" cy="977778"/>
          </a:xfrm>
        </p:spPr>
        <p:txBody>
          <a:bodyPr/>
          <a:lstStyle/>
          <a:p>
            <a:r>
              <a:rPr lang="en-US" sz="4400" b="1" dirty="0" smtClean="0">
                <a:solidFill>
                  <a:schemeClr val="accent1"/>
                </a:solidFill>
                <a:latin typeface="Arial" panose="020B0604020202020204" pitchFamily="34" charset="0"/>
                <a:cs typeface="Arial" panose="020B0604020202020204" pitchFamily="34" charset="0"/>
              </a:rPr>
              <a:t>RELIANCE STOCK PREDECTION</a:t>
            </a:r>
            <a:endParaRPr lang="en-US" sz="4400"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r>
              <a:rPr lang="en-US" sz="2000" b="1" dirty="0" smtClean="0">
                <a:solidFill>
                  <a:schemeClr val="accent1">
                    <a:lumMod val="75000"/>
                  </a:schemeClr>
                </a:solidFill>
                <a:latin typeface="Arial" pitchFamily="34" charset="0"/>
                <a:cs typeface="Arial" pitchFamily="34" charset="0"/>
              </a:rPr>
              <a:t>: </a:t>
            </a:r>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KARTHICK R </a:t>
            </a:r>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au922221105004</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r>
              <a:rPr lang="en-US" sz="2000" b="1" dirty="0" smtClean="0">
                <a:solidFill>
                  <a:schemeClr val="accent1">
                    <a:lumMod val="75000"/>
                  </a:schemeClr>
                </a:solidFill>
                <a:latin typeface="Arial" pitchFamily="34" charset="0"/>
                <a:cs typeface="Arial" pitchFamily="34" charset="0"/>
              </a:rPr>
              <a:t>: P RAJA</a:t>
            </a:r>
          </a:p>
          <a:p>
            <a:r>
              <a:rPr lang="en-US" sz="2000" b="1" dirty="0" smtClean="0">
                <a:solidFill>
                  <a:schemeClr val="accent1">
                    <a:lumMod val="75000"/>
                  </a:schemeClr>
                </a:solidFill>
                <a:latin typeface="Arial" pitchFamily="34" charset="0"/>
                <a:cs typeface="Arial" pitchFamily="34" charset="0"/>
              </a:rPr>
              <a:t>		EDUNET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xmlns="" id="{A42DCE06-B7ED-B551-71F3-7F3E73BB9E87}"/>
              </a:ext>
            </a:extLst>
          </p:cNvPr>
          <p:cNvSpPr>
            <a:spLocks noGrp="1"/>
          </p:cNvSpPr>
          <p:nvPr>
            <p:ph type="subTitle" idx="1"/>
          </p:nvPr>
        </p:nvSpPr>
        <p:spPr>
          <a:xfrm>
            <a:off x="614597" y="2110153"/>
            <a:ext cx="11152682" cy="4365598"/>
          </a:xfrm>
        </p:spPr>
        <p:txBody>
          <a:bodyPr>
            <a:normAutofit/>
          </a:bodyPr>
          <a:lstStyle/>
          <a:p>
            <a:pPr marL="457200" lvl="0" indent="-457200" algn="just">
              <a:buFont typeface="Arial" panose="020B0604020202020204" pitchFamily="34" charset="0"/>
              <a:buChar char="•"/>
            </a:pPr>
            <a:r>
              <a:rPr lang="en-US" sz="2800" dirty="0" err="1"/>
              <a:t>Tissaoui</a:t>
            </a:r>
            <a:r>
              <a:rPr lang="en-US" sz="2800" dirty="0"/>
              <a:t>, K., &amp; </a:t>
            </a:r>
            <a:r>
              <a:rPr lang="en-US" sz="2800" dirty="0" err="1"/>
              <a:t>Aloui</a:t>
            </a:r>
            <a:r>
              <a:rPr lang="en-US" sz="2800" dirty="0"/>
              <a:t>, C. (2011). Information flow between stock return and trading volume: The Tunisian stock market. International Journal of Financial Services Management, 5(1), 52–82.</a:t>
            </a:r>
          </a:p>
          <a:p>
            <a:pPr marL="457200" lvl="0" indent="-457200" algn="just">
              <a:buFont typeface="Arial" panose="020B0604020202020204" pitchFamily="34" charset="0"/>
              <a:buChar char="•"/>
            </a:pPr>
            <a:r>
              <a:rPr lang="en-US" sz="2800" dirty="0" err="1"/>
              <a:t>Palshikar</a:t>
            </a:r>
            <a:r>
              <a:rPr lang="en-US" sz="2800" dirty="0"/>
              <a:t>, G. K., &amp; </a:t>
            </a:r>
            <a:r>
              <a:rPr lang="en-US" sz="2800" dirty="0" err="1"/>
              <a:t>Bahulkar</a:t>
            </a:r>
            <a:r>
              <a:rPr lang="en-US" sz="2800" dirty="0"/>
              <a:t>, A. (2000). Fuzzy temporal patterns for </a:t>
            </a:r>
            <a:r>
              <a:rPr lang="en-US" sz="2800" dirty="0" err="1"/>
              <a:t>analysing</a:t>
            </a:r>
            <a:r>
              <a:rPr lang="en-US" sz="2800" dirty="0"/>
              <a:t> stock market databases. Proc. Int. Conf. on Advances in Data Management (COMAD-2000), Dec. 14-16, 2000 at Pune, India, Tata-McGraw Hill (pp. 135–142).</a:t>
            </a:r>
          </a:p>
        </p:txBody>
      </p:sp>
      <p:sp>
        <p:nvSpPr>
          <p:cNvPr id="4" name="Footer Placeholder 3">
            <a:extLst>
              <a:ext uri="{FF2B5EF4-FFF2-40B4-BE49-F238E27FC236}">
                <a16:creationId xmlns:a16="http://schemas.microsoft.com/office/drawing/2014/main" xmlns=""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FEB4C-F209-4AE7-AA2B-B3C26CE2C51D}"/>
              </a:ext>
            </a:extLst>
          </p:cNvPr>
          <p:cNvSpPr>
            <a:spLocks noGrp="1"/>
          </p:cNvSpPr>
          <p:nvPr>
            <p:ph type="title"/>
          </p:nvPr>
        </p:nvSpPr>
        <p:spPr>
          <a:xfrm>
            <a:off x="732513" y="783756"/>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xmlns=""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a:t>
            </a:r>
            <a:r>
              <a:rPr lang="en-US" sz="2000" b="1" dirty="0" smtClean="0">
                <a:latin typeface="Arial"/>
                <a:ea typeface="+mn-lt"/>
                <a:cs typeface="Arial"/>
              </a:rPr>
              <a:t>Statement</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xmlns=""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Arial" pitchFamily="34" charset="0"/>
              <a:buChar char="•"/>
            </a:pPr>
            <a:r>
              <a:rPr lang="en-US" sz="3200" dirty="0"/>
              <a:t>The objective of this study is to develop robust and accurate predictive models for forecasting the stock price of Reliance Industries Limited (RIL) utilizing Artificial Intelligence and Machine Learning (AIML) techniques, in conjunction with historical Reliance datasets. Leveraging the vast reservoir of historical data, the primary goal is to construct predictive models capable of providing reliable forecasts of RIL's stock price movements over a specified time horizon.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xmlns="" id="{8141C437-8C09-4E84-9ED8-FB6E2FF0795F}"/>
              </a:ext>
            </a:extLst>
          </p:cNvPr>
          <p:cNvSpPr>
            <a:spLocks noGrp="1"/>
          </p:cNvSpPr>
          <p:nvPr>
            <p:ph type="subTitle" idx="1"/>
          </p:nvPr>
        </p:nvSpPr>
        <p:spPr>
          <a:xfrm>
            <a:off x="614597" y="2110153"/>
            <a:ext cx="11152682" cy="4365598"/>
          </a:xfrm>
        </p:spPr>
        <p:txBody>
          <a:bodyPr>
            <a:normAutofit/>
          </a:bodyPr>
          <a:lstStyle/>
          <a:p>
            <a:pPr algn="just"/>
            <a:r>
              <a:rPr lang="en-US" sz="2800" b="1" dirty="0"/>
              <a:t>1.</a:t>
            </a:r>
            <a:r>
              <a:rPr lang="en-US" sz="2800" dirty="0"/>
              <a:t> Development of accurate and robust predictive models for forecasting RIL and TCS stock prices using AIML techniques.</a:t>
            </a:r>
          </a:p>
          <a:p>
            <a:pPr algn="just"/>
            <a:r>
              <a:rPr lang="en-US" sz="2800" b="1" dirty="0"/>
              <a:t>2.</a:t>
            </a:r>
            <a:r>
              <a:rPr lang="en-US" sz="2800" dirty="0"/>
              <a:t> Insights into the key drivers of RIL and TCS stock price movements and their impact on predictive model performance.</a:t>
            </a:r>
          </a:p>
          <a:p>
            <a:pPr algn="just"/>
            <a:r>
              <a:rPr lang="en-US" sz="2800" b="1" dirty="0"/>
              <a:t>3.</a:t>
            </a:r>
            <a:r>
              <a:rPr lang="en-US" sz="2800" dirty="0"/>
              <a:t> Comparative analysis of the predictive models, providing stakeholders with valuable insights into the relative performance of each model for RIL and TCS stock prediction</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BA75B4-2DD5-42EB-9397-F36BFB8BA723}"/>
              </a:ext>
            </a:extLst>
          </p:cNvPr>
          <p:cNvSpPr>
            <a:spLocks noGrp="1"/>
          </p:cNvSpPr>
          <p:nvPr>
            <p:ph type="ctrTitle"/>
          </p:nvPr>
        </p:nvSpPr>
        <p:spPr>
          <a:xfrm>
            <a:off x="1509010" y="963503"/>
            <a:ext cx="9144000" cy="823034"/>
          </a:xfrm>
        </p:spPr>
        <p:txBody>
          <a:bodyPr>
            <a:normAutofit/>
          </a:bodyPr>
          <a:lstStyle/>
          <a:p>
            <a:pPr algn="l"/>
            <a:r>
              <a:rPr lang="en-US" sz="4400" b="1" dirty="0" smtClean="0">
                <a:solidFill>
                  <a:schemeClr val="accent1"/>
                </a:solidFill>
                <a:latin typeface="Arial"/>
                <a:ea typeface="+mj-lt"/>
                <a:cs typeface="Arial"/>
              </a:rPr>
              <a:t>FLOWCHART</a:t>
            </a:r>
            <a:endParaRPr lang="en-US" dirty="0"/>
          </a:p>
        </p:txBody>
      </p:sp>
      <p:sp>
        <p:nvSpPr>
          <p:cNvPr id="6" name="Subtitle 5">
            <a:extLst>
              <a:ext uri="{FF2B5EF4-FFF2-40B4-BE49-F238E27FC236}">
                <a16:creationId xmlns:a16="http://schemas.microsoft.com/office/drawing/2014/main" xmlns=""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97" y="2093028"/>
            <a:ext cx="11152682" cy="4399847"/>
          </a:xfrm>
          <a:prstGeom prst="rect">
            <a:avLst/>
          </a:prstGeom>
        </p:spPr>
      </p:pic>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xmlns="" id="{274BA4BA-49EB-73A8-5C58-6DF5FBCEC6A5}"/>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800" u="sng" dirty="0">
                <a:hlinkClick r:id="rId2"/>
              </a:rPr>
              <a:t>https://github.com/KARHTIJIIV/KARTHICK-au922221105004.git</a:t>
            </a:r>
            <a:endParaRPr lang="en-US" sz="2800" dirty="0"/>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xmlns="" id="{38E8653D-1130-51D3-7167-6529A49A0FE3}"/>
              </a:ext>
            </a:extLst>
          </p:cNvPr>
          <p:cNvSpPr>
            <a:spLocks noGrp="1"/>
          </p:cNvSpPr>
          <p:nvPr>
            <p:ph type="subTitle" idx="1"/>
          </p:nvPr>
        </p:nvSpPr>
        <p:spPr>
          <a:xfrm>
            <a:off x="614597" y="2110153"/>
            <a:ext cx="11152682" cy="4365598"/>
          </a:xfrm>
        </p:spPr>
        <p:txBody>
          <a:bodyPr>
            <a:normAutofit/>
          </a:bodyPr>
          <a:lstStyle/>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DEMO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4597" y="1961321"/>
            <a:ext cx="11152681" cy="4714115"/>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xmlns="" id="{94DA3713-F268-A917-D3B2-A7DE94A30A9F}"/>
              </a:ext>
            </a:extLst>
          </p:cNvPr>
          <p:cNvSpPr>
            <a:spLocks noGrp="1"/>
          </p:cNvSpPr>
          <p:nvPr>
            <p:ph type="subTitle" idx="1"/>
          </p:nvPr>
        </p:nvSpPr>
        <p:spPr>
          <a:xfrm>
            <a:off x="614597" y="2110153"/>
            <a:ext cx="11152682" cy="4365598"/>
          </a:xfrm>
        </p:spPr>
        <p:txBody>
          <a:bodyPr>
            <a:normAutofit/>
          </a:bodyPr>
          <a:lstStyle/>
          <a:p>
            <a:pPr algn="just">
              <a:buFont typeface="Arial" pitchFamily="34" charset="0"/>
              <a:buChar char="•"/>
            </a:pPr>
            <a:r>
              <a:rPr lang="en-US" sz="2800" dirty="0"/>
              <a:t>The utilization of Artificial Intelligence and Machine Learning (AI/ML) techniques for predicting Reliance stock prices offers significant advantages and holds promising scope for investors and financial analysts. Through the analysis and implementation of AI/ML algorithms, reliable predictions can be made, enabling informed decision-making in the stock market.</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xmlns=""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xmlns="" id="{939C5A78-F371-C081-51F3-A07044D21C61}"/>
              </a:ext>
            </a:extLst>
          </p:cNvPr>
          <p:cNvSpPr>
            <a:spLocks noGrp="1"/>
          </p:cNvSpPr>
          <p:nvPr>
            <p:ph type="subTitle" idx="1"/>
          </p:nvPr>
        </p:nvSpPr>
        <p:spPr>
          <a:xfrm>
            <a:off x="614597" y="2110153"/>
            <a:ext cx="11152682" cy="4365598"/>
          </a:xfrm>
        </p:spPr>
        <p:txBody>
          <a:bodyPr>
            <a:normAutofit/>
          </a:bodyPr>
          <a:lstStyle/>
          <a:p>
            <a:pPr algn="just"/>
            <a:r>
              <a:rPr lang="en-US" sz="2800" b="1" dirty="0"/>
              <a:t> Advanced Predictive Analytics:</a:t>
            </a:r>
            <a:r>
              <a:rPr lang="en-US" sz="2800" dirty="0"/>
              <a:t> The scope for utilizing more advanced AI/ML techniques such as deep learning, ensemble methods, and reinforcement learning remains vast. These techniques can enhance the accuracy and robustness of Reliance stock price predictions, unlocking new opportunities for investors.</a:t>
            </a:r>
          </a:p>
          <a:p>
            <a:pPr algn="just"/>
            <a:r>
              <a:rPr lang="en-US" sz="2800" b="1" dirty="0" smtClean="0"/>
              <a:t> </a:t>
            </a:r>
            <a:r>
              <a:rPr lang="en-US" sz="2800" b="1" dirty="0"/>
              <a:t>Integration with Other Data Sources:</a:t>
            </a:r>
            <a:r>
              <a:rPr lang="en-US" sz="2800" dirty="0"/>
              <a:t> Integrating AI/ML models with a broader range of data sources, including social media sentiment analysis, macroeconomic indicators, and geopolitical events, can further improve prediction accuracy. This integration expands the scope of analysis and provides a more comprehensive understanding of market dynamics.</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524</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RELIANCE STOCK PREDECTION</vt:lpstr>
      <vt:lpstr>OUTLINE</vt:lpstr>
      <vt:lpstr>Problem Statement</vt:lpstr>
      <vt:lpstr>Proposed Solution</vt:lpstr>
      <vt:lpstr>FLOWCHART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KARHTIJI</cp:lastModifiedBy>
  <cp:revision>82</cp:revision>
  <dcterms:created xsi:type="dcterms:W3CDTF">2021-04-26T07:43:48Z</dcterms:created>
  <dcterms:modified xsi:type="dcterms:W3CDTF">2024-04-15T09:49:43Z</dcterms:modified>
</cp:coreProperties>
</file>